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4660"/>
  </p:normalViewPr>
  <p:slideViewPr>
    <p:cSldViewPr>
      <p:cViewPr varScale="1">
        <p:scale>
          <a:sx n="101" d="100"/>
          <a:sy n="101" d="100"/>
        </p:scale>
        <p:origin x="-2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29B6B-7646-4C59-A7B9-1E67C30411EF}" type="datetimeFigureOut">
              <a:rPr lang="pt-PT" smtClean="0"/>
              <a:pPr/>
              <a:t>22/01/15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83B1A-3688-4D56-841A-42DE23AEFBA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6951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E5FEC-A4BD-44BF-A2A2-6FF8978E8763}" type="datetimeFigureOut">
              <a:rPr lang="pt-PT" smtClean="0"/>
              <a:pPr/>
              <a:t>22/01/15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D53FE-41A1-49DC-ACEE-38DB3D4F5903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371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53FE-41A1-49DC-ACEE-38DB3D4F5903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pt-PT" smtClean="0"/>
              <a:t>1/8/2010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evst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10800000" flipV="1">
            <a:off x="1143000" y="838200"/>
            <a:ext cx="7772400" cy="2743200"/>
          </a:xfrm>
        </p:spPr>
        <p:txBody>
          <a:bodyPr>
            <a:normAutofit/>
          </a:bodyPr>
          <a:lstStyle/>
          <a:p>
            <a:r>
              <a:rPr lang="pt-PT" sz="2800" dirty="0" smtClean="0">
                <a:latin typeface="Arial Black" pitchFamily="34" charset="0"/>
              </a:rPr>
              <a:t/>
            </a:r>
            <a:br>
              <a:rPr lang="pt-PT" sz="2800" dirty="0" smtClean="0">
                <a:latin typeface="Arial Black" pitchFamily="34" charset="0"/>
              </a:rPr>
            </a:br>
            <a:endParaRPr lang="pt-PT" sz="3200" dirty="0">
              <a:latin typeface="Arial Black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6800" y="2133600"/>
            <a:ext cx="6400800" cy="1752600"/>
          </a:xfrm>
        </p:spPr>
        <p:txBody>
          <a:bodyPr>
            <a:normAutofit/>
          </a:bodyPr>
          <a:lstStyle/>
          <a:p>
            <a:r>
              <a:rPr lang="pt-PT" sz="36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COMO </a:t>
            </a:r>
            <a:r>
              <a:rPr lang="pt-PT" sz="36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ELABORAR</a:t>
            </a:r>
            <a:r>
              <a:rPr lang="pt-PT" sz="36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pt-PT" sz="36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UM TRABALHO ESCRITO</a:t>
            </a:r>
            <a:endParaRPr lang="pt-PT" sz="3600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pic>
        <p:nvPicPr>
          <p:cNvPr id="5" name="Picture 4" descr="garfield -thinking of the men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124200"/>
            <a:ext cx="1143000" cy="1143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00600" y="46482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Arial Narrow"/>
                <a:cs typeface="Arial Narrow"/>
              </a:rPr>
              <a:t>Escola</a:t>
            </a:r>
            <a:r>
              <a:rPr lang="en-US" sz="1200" dirty="0" smtClean="0"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latin typeface="Arial Narrow"/>
                <a:cs typeface="Arial Narrow"/>
              </a:rPr>
              <a:t>B</a:t>
            </a:r>
            <a:r>
              <a:rPr lang="en-US" sz="1200" dirty="0" err="1" smtClean="0">
                <a:latin typeface="Arial Narrow"/>
                <a:cs typeface="Arial Narrow"/>
              </a:rPr>
              <a:t>ásica</a:t>
            </a:r>
            <a:r>
              <a:rPr lang="en-US" sz="1200" dirty="0" smtClean="0">
                <a:latin typeface="Arial Narrow"/>
                <a:cs typeface="Arial Narrow"/>
              </a:rPr>
              <a:t> 2,3 de </a:t>
            </a:r>
            <a:r>
              <a:rPr lang="en-US" sz="1200" dirty="0" err="1" smtClean="0">
                <a:latin typeface="Arial Narrow"/>
                <a:cs typeface="Arial Narrow"/>
              </a:rPr>
              <a:t>S.Torcato</a:t>
            </a:r>
            <a:endParaRPr lang="en-US" sz="1200" dirty="0" smtClean="0">
              <a:latin typeface="Arial Narrow"/>
              <a:cs typeface="Arial Narrow"/>
            </a:endParaRPr>
          </a:p>
          <a:p>
            <a:r>
              <a:rPr lang="en-US" sz="1200" dirty="0" err="1" smtClean="0">
                <a:latin typeface="Arial Narrow"/>
                <a:cs typeface="Arial Narrow"/>
              </a:rPr>
              <a:t>Ano</a:t>
            </a:r>
            <a:r>
              <a:rPr lang="en-US" sz="1200" dirty="0" smtClean="0"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latin typeface="Arial Narrow"/>
                <a:cs typeface="Arial Narrow"/>
              </a:rPr>
              <a:t>Letivo</a:t>
            </a:r>
            <a:r>
              <a:rPr lang="en-US" sz="1200" dirty="0" smtClean="0">
                <a:latin typeface="Arial Narrow"/>
                <a:cs typeface="Arial Narrow"/>
              </a:rPr>
              <a:t> 2014/15</a:t>
            </a:r>
          </a:p>
          <a:p>
            <a:endParaRPr lang="en-US" sz="1200" dirty="0">
              <a:latin typeface="Arial Narrow"/>
              <a:cs typeface="Arial Narrow"/>
            </a:endParaRPr>
          </a:p>
          <a:p>
            <a:r>
              <a:rPr lang="en-US" sz="1200" dirty="0" err="1" smtClean="0">
                <a:latin typeface="Arial Narrow"/>
                <a:cs typeface="Arial Narrow"/>
              </a:rPr>
              <a:t>Grupo</a:t>
            </a:r>
            <a:r>
              <a:rPr lang="en-US" sz="1200" dirty="0" smtClean="0"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latin typeface="Arial Narrow"/>
                <a:cs typeface="Arial Narrow"/>
              </a:rPr>
              <a:t>Disciplinar</a:t>
            </a:r>
            <a:r>
              <a:rPr lang="en-US" sz="1200" dirty="0" smtClean="0">
                <a:latin typeface="Arial Narrow"/>
                <a:cs typeface="Arial Narrow"/>
              </a:rPr>
              <a:t> de </a:t>
            </a:r>
            <a:r>
              <a:rPr lang="en-US" sz="1200" dirty="0" err="1" smtClean="0">
                <a:latin typeface="Arial Narrow"/>
                <a:cs typeface="Arial Narrow"/>
              </a:rPr>
              <a:t>Língua</a:t>
            </a:r>
            <a:r>
              <a:rPr lang="en-US" sz="1200" dirty="0" smtClean="0">
                <a:latin typeface="Arial Narrow"/>
                <a:cs typeface="Arial Narrow"/>
              </a:rPr>
              <a:t> Portuguesa</a:t>
            </a:r>
            <a:endParaRPr lang="en-US" sz="12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CONCLUSÃO</a:t>
            </a:r>
            <a:endParaRPr lang="pt-PT" dirty="0">
              <a:solidFill>
                <a:srgbClr val="203A4E"/>
              </a:solidFill>
              <a:latin typeface="Arial Narrow"/>
              <a:cs typeface="Arial Narrow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24000" y="2667000"/>
            <a:ext cx="6196405" cy="2827469"/>
          </a:xfrm>
        </p:spPr>
        <p:txBody>
          <a:bodyPr/>
          <a:lstStyle/>
          <a:p>
            <a:pPr marL="0" indent="0" algn="just">
              <a:buNone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Breve resumo das ideias apresentadas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Explicação das conclusões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Opinião pessoal</a:t>
            </a:r>
          </a:p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 descr="Garfield estafado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124200"/>
            <a:ext cx="2984107" cy="22352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BIBLIOGRAFIA</a:t>
            </a:r>
            <a:endParaRPr lang="pt-PT" dirty="0">
              <a:solidFill>
                <a:srgbClr val="203A4E"/>
              </a:solidFill>
              <a:latin typeface="Arial Narrow"/>
              <a:cs typeface="Arial Narrow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A bibliografia é apresentada por ordem alfabética, de acordo com os apelidos dos autores das obras que foram consultadas.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NOTA: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1- O </a:t>
            </a: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autor é inexistente - o título menciona-se em primeiro lugar.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2- O </a:t>
            </a: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livro tem dois ou três autores, deves indicá-los pela ordem </a:t>
            </a: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com que </a:t>
            </a: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aparecem na capa do livro. Os nomes são separados por ponto e vírgula.</a:t>
            </a:r>
          </a:p>
          <a:p>
            <a:pPr marL="0" indent="0" algn="just">
              <a:buNone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A obra é colectiva, coloca-se AA.VV. (autores vários)</a:t>
            </a:r>
            <a:endParaRPr lang="pt-PT" dirty="0">
              <a:solidFill>
                <a:srgbClr val="203A4E"/>
              </a:solidFill>
              <a:latin typeface="Arial Narrow"/>
              <a:cs typeface="Arial Narrow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43000" y="1219200"/>
            <a:ext cx="6934200" cy="44958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buClr>
                <a:schemeClr val="accent1"/>
              </a:buClr>
              <a:buFont typeface="Wingdings" charset="2"/>
              <a:buChar char="v"/>
            </a:pPr>
            <a:r>
              <a:rPr lang="pt-PT" sz="2100" b="1" dirty="0">
                <a:latin typeface="Arial Narrow"/>
                <a:cs typeface="Arial Narrow"/>
              </a:rPr>
              <a:t>L</a:t>
            </a:r>
            <a:r>
              <a:rPr lang="pt-PT" sz="2100" b="1" dirty="0" smtClean="0">
                <a:latin typeface="Arial Narrow"/>
                <a:cs typeface="Arial Narrow"/>
              </a:rPr>
              <a:t>ivro </a:t>
            </a:r>
            <a:r>
              <a:rPr lang="pt-PT" sz="2100" b="1" dirty="0" smtClean="0">
                <a:latin typeface="Arial Narrow"/>
                <a:cs typeface="Arial Narrow"/>
              </a:rPr>
              <a:t>com autor definido</a:t>
            </a:r>
          </a:p>
          <a:p>
            <a:pPr marL="0" indent="0" algn="just">
              <a:lnSpc>
                <a:spcPct val="120000"/>
              </a:lnSpc>
              <a:buClr>
                <a:schemeClr val="accent1"/>
              </a:buClr>
              <a:buNone/>
            </a:pPr>
            <a:r>
              <a:rPr lang="pt-PT" sz="1800" b="1" dirty="0" smtClean="0">
                <a:latin typeface="Arial Narrow"/>
                <a:cs typeface="Arial Narrow"/>
              </a:rPr>
              <a:t>    M</a:t>
            </a:r>
            <a:r>
              <a:rPr lang="pt-PT" sz="1800" dirty="0" smtClean="0">
                <a:latin typeface="Arial Narrow"/>
                <a:cs typeface="Arial Narrow"/>
              </a:rPr>
              <a:t>AGALHÃES</a:t>
            </a:r>
            <a:r>
              <a:rPr lang="pt-PT" sz="1800" dirty="0">
                <a:latin typeface="Arial Narrow"/>
                <a:cs typeface="Arial Narrow"/>
              </a:rPr>
              <a:t>, Ana Maria; ALÇADA, Isabel, </a:t>
            </a:r>
            <a:r>
              <a:rPr lang="pt-PT" sz="1800" i="1" dirty="0">
                <a:latin typeface="Arial Narrow"/>
                <a:cs typeface="Arial Narrow"/>
              </a:rPr>
              <a:t>Uma Visita à Corte de D. Diniz.</a:t>
            </a:r>
            <a:r>
              <a:rPr lang="pt-PT" sz="1800" dirty="0">
                <a:latin typeface="Arial Narrow"/>
                <a:cs typeface="Arial Narrow"/>
              </a:rPr>
              <a:t> Lisboa, Edições Caminho,1988.</a:t>
            </a:r>
            <a:br>
              <a:rPr lang="pt-PT" sz="1800" dirty="0">
                <a:latin typeface="Arial Narrow"/>
                <a:cs typeface="Arial Narrow"/>
              </a:rPr>
            </a:br>
            <a:endParaRPr lang="pt-PT" sz="1800" b="1" dirty="0" smtClean="0">
              <a:latin typeface="Arial Narrow"/>
              <a:cs typeface="Arial Narrow"/>
            </a:endParaRPr>
          </a:p>
          <a:p>
            <a:pPr algn="just">
              <a:lnSpc>
                <a:spcPct val="120000"/>
              </a:lnSpc>
              <a:buClr>
                <a:schemeClr val="accent1"/>
              </a:buClr>
              <a:buFont typeface="Wingdings" charset="2"/>
              <a:buChar char="v"/>
            </a:pPr>
            <a:r>
              <a:rPr lang="pt-PT" sz="2100" b="1" dirty="0" smtClean="0">
                <a:latin typeface="Arial Narrow"/>
                <a:cs typeface="Arial Narrow"/>
              </a:rPr>
              <a:t>Publicação </a:t>
            </a:r>
            <a:r>
              <a:rPr lang="pt-PT" sz="2100" b="1" dirty="0" smtClean="0">
                <a:latin typeface="Arial Narrow"/>
                <a:cs typeface="Arial Narrow"/>
              </a:rPr>
              <a:t>sem autor definido </a:t>
            </a:r>
          </a:p>
          <a:p>
            <a:pPr marL="0" indent="0" algn="just">
              <a:lnSpc>
                <a:spcPct val="120000"/>
              </a:lnSpc>
              <a:buClr>
                <a:schemeClr val="accent1"/>
              </a:buClr>
              <a:buNone/>
            </a:pPr>
            <a:r>
              <a:rPr lang="pt-PT" sz="1900" i="1" dirty="0" smtClean="0">
                <a:latin typeface="Arial Narrow"/>
                <a:cs typeface="Arial Narrow"/>
              </a:rPr>
              <a:t>Dicionário </a:t>
            </a:r>
            <a:r>
              <a:rPr lang="pt-PT" sz="1900" i="1" dirty="0">
                <a:latin typeface="Arial Narrow"/>
                <a:cs typeface="Arial Narrow"/>
              </a:rPr>
              <a:t>de Inglês-Português. Porto, Porto Editora, 2003.</a:t>
            </a:r>
            <a:r>
              <a:rPr lang="pt-PT" sz="1900" dirty="0">
                <a:latin typeface="Arial Narrow"/>
                <a:cs typeface="Arial Narrow"/>
              </a:rPr>
              <a:t/>
            </a:r>
            <a:br>
              <a:rPr lang="pt-PT" sz="1900" dirty="0">
                <a:latin typeface="Arial Narrow"/>
                <a:cs typeface="Arial Narrow"/>
              </a:rPr>
            </a:br>
            <a:endParaRPr lang="pt-PT" sz="1900" b="1" dirty="0" smtClean="0">
              <a:latin typeface="Arial Narrow"/>
              <a:cs typeface="Arial Narrow"/>
            </a:endParaRPr>
          </a:p>
          <a:p>
            <a:pPr algn="just">
              <a:lnSpc>
                <a:spcPct val="120000"/>
              </a:lnSpc>
              <a:buClr>
                <a:schemeClr val="accent1"/>
              </a:buClr>
              <a:buFont typeface="Wingdings" charset="2"/>
              <a:buChar char="v"/>
            </a:pPr>
            <a:r>
              <a:rPr lang="pt-PT" sz="1900" b="1" dirty="0" smtClean="0">
                <a:latin typeface="Arial Narrow"/>
                <a:cs typeface="Arial Narrow"/>
              </a:rPr>
              <a:t>Ar</a:t>
            </a:r>
            <a:r>
              <a:rPr lang="pt-PT" sz="2100" b="1" dirty="0" smtClean="0">
                <a:latin typeface="Arial Narrow"/>
                <a:cs typeface="Arial Narrow"/>
              </a:rPr>
              <a:t>tigo inserido numa obra, num jornal ou revista </a:t>
            </a:r>
            <a:endParaRPr lang="pt-PT" sz="2100" b="1" dirty="0">
              <a:latin typeface="Arial Narrow"/>
              <a:cs typeface="Arial Narrow"/>
            </a:endParaRPr>
          </a:p>
          <a:p>
            <a:pPr algn="just">
              <a:lnSpc>
                <a:spcPct val="120000"/>
              </a:lnSpc>
              <a:buClr>
                <a:schemeClr val="accent1"/>
              </a:buClr>
              <a:buFont typeface="Wingdings" charset="2"/>
              <a:buChar char="v"/>
            </a:pPr>
            <a:endParaRPr lang="pt-PT" sz="1900" b="1" dirty="0">
              <a:latin typeface="Arial Narrow"/>
              <a:cs typeface="Arial Narrow"/>
            </a:endParaRPr>
          </a:p>
          <a:p>
            <a:pPr marL="0" indent="0" algn="just">
              <a:lnSpc>
                <a:spcPct val="120000"/>
              </a:lnSpc>
              <a:buClr>
                <a:schemeClr val="accent1"/>
              </a:buClr>
              <a:buNone/>
            </a:pPr>
            <a:r>
              <a:rPr lang="pt-PT" sz="1900" dirty="0" smtClean="0">
                <a:latin typeface="Arial Narrow"/>
                <a:cs typeface="Arial Narrow"/>
              </a:rPr>
              <a:t>OLIVEIRA</a:t>
            </a:r>
            <a:r>
              <a:rPr lang="pt-PT" sz="1900" dirty="0">
                <a:latin typeface="Arial Narrow"/>
                <a:cs typeface="Arial Narrow"/>
              </a:rPr>
              <a:t>, </a:t>
            </a:r>
            <a:r>
              <a:rPr lang="pt-PT" sz="1900" dirty="0" err="1">
                <a:latin typeface="Arial Narrow"/>
                <a:cs typeface="Arial Narrow"/>
              </a:rPr>
              <a:t>Sylvie</a:t>
            </a:r>
            <a:r>
              <a:rPr lang="pt-PT" sz="1900" dirty="0">
                <a:latin typeface="Arial Narrow"/>
                <a:cs typeface="Arial Narrow"/>
              </a:rPr>
              <a:t>, ”Rua Sésamo”, </a:t>
            </a:r>
            <a:r>
              <a:rPr lang="pt-PT" sz="1900" b="1" dirty="0">
                <a:latin typeface="Arial Narrow"/>
                <a:cs typeface="Arial Narrow"/>
              </a:rPr>
              <a:t>Visão </a:t>
            </a:r>
            <a:r>
              <a:rPr lang="pt-PT" sz="1900" b="1" dirty="0" err="1">
                <a:latin typeface="Arial Narrow"/>
                <a:cs typeface="Arial Narrow"/>
              </a:rPr>
              <a:t>Junior</a:t>
            </a:r>
            <a:r>
              <a:rPr lang="pt-PT" sz="1900" b="1" dirty="0">
                <a:latin typeface="Arial Narrow"/>
                <a:cs typeface="Arial Narrow"/>
              </a:rPr>
              <a:t>, Lisboa, </a:t>
            </a:r>
            <a:r>
              <a:rPr lang="pt-PT" sz="1900" b="1" dirty="0" err="1">
                <a:latin typeface="Arial Narrow"/>
                <a:cs typeface="Arial Narrow"/>
              </a:rPr>
              <a:t>Edimprensa</a:t>
            </a:r>
            <a:r>
              <a:rPr lang="pt-PT" sz="1900" b="1" dirty="0">
                <a:latin typeface="Arial Narrow"/>
                <a:cs typeface="Arial Narrow"/>
              </a:rPr>
              <a:t>, Novembro, 2008, </a:t>
            </a:r>
            <a:r>
              <a:rPr lang="pt-PT" sz="1900" dirty="0">
                <a:latin typeface="Arial Narrow"/>
                <a:cs typeface="Arial Narrow"/>
              </a:rPr>
              <a:t>nº54, pp.22-2</a:t>
            </a:r>
            <a:endParaRPr lang="pt-PT" sz="1900" b="1" dirty="0">
              <a:latin typeface="Arial Narrow"/>
              <a:cs typeface="Arial Narrow"/>
            </a:endParaRPr>
          </a:p>
          <a:p>
            <a:pPr marL="0" indent="0" algn="just">
              <a:lnSpc>
                <a:spcPct val="120000"/>
              </a:lnSpc>
              <a:buClr>
                <a:schemeClr val="accent1"/>
              </a:buClr>
              <a:buNone/>
            </a:pPr>
            <a:endParaRPr lang="pt-PT" sz="1800" dirty="0" smtClean="0">
              <a:latin typeface="Arial Narrow"/>
              <a:cs typeface="Arial Narrow"/>
            </a:endParaRPr>
          </a:p>
          <a:p>
            <a:pPr algn="just">
              <a:lnSpc>
                <a:spcPct val="120000"/>
              </a:lnSpc>
              <a:buClr>
                <a:schemeClr val="accent1"/>
              </a:buClr>
              <a:buFont typeface="Wingdings" charset="2"/>
              <a:buChar char="v"/>
            </a:pPr>
            <a:r>
              <a:rPr lang="pt-PT" sz="2100" b="1" dirty="0" smtClean="0">
                <a:latin typeface="Arial Narrow"/>
                <a:cs typeface="Arial Narrow"/>
              </a:rPr>
              <a:t>site</a:t>
            </a:r>
          </a:p>
          <a:p>
            <a:pPr marL="0" indent="0" algn="just">
              <a:lnSpc>
                <a:spcPct val="120000"/>
              </a:lnSpc>
              <a:buClr>
                <a:schemeClr val="accent1"/>
              </a:buClr>
              <a:buNone/>
            </a:pPr>
            <a:r>
              <a:rPr lang="pt-PT" sz="1800" i="1" dirty="0" smtClean="0">
                <a:latin typeface="Arial Narrow"/>
                <a:cs typeface="Arial Narrow"/>
              </a:rPr>
              <a:t>Escola </a:t>
            </a:r>
            <a:r>
              <a:rPr lang="pt-PT" sz="1800" i="1" dirty="0" smtClean="0">
                <a:latin typeface="Arial Narrow"/>
                <a:cs typeface="Arial Narrow"/>
              </a:rPr>
              <a:t>B</a:t>
            </a:r>
            <a:r>
              <a:rPr lang="pt-PT" sz="1800" i="1" dirty="0" smtClean="0">
                <a:latin typeface="Arial Narrow"/>
                <a:cs typeface="Arial Narrow"/>
              </a:rPr>
              <a:t>ásica 2,3 de </a:t>
            </a:r>
            <a:r>
              <a:rPr lang="pt-PT" sz="1800" i="1" dirty="0" err="1" smtClean="0">
                <a:latin typeface="Arial Narrow"/>
                <a:cs typeface="Arial Narrow"/>
              </a:rPr>
              <a:t>S.Torcato</a:t>
            </a:r>
            <a:r>
              <a:rPr lang="pt-PT" sz="1800" i="1" dirty="0" smtClean="0">
                <a:latin typeface="Arial Narrow"/>
                <a:cs typeface="Arial Narrow"/>
              </a:rPr>
              <a:t> </a:t>
            </a:r>
            <a:r>
              <a:rPr lang="pt-PT" sz="1800" i="1" dirty="0" smtClean="0">
                <a:latin typeface="Arial Narrow"/>
                <a:cs typeface="Arial Narrow"/>
              </a:rPr>
              <a:t>[</a:t>
            </a:r>
            <a:r>
              <a:rPr lang="pt-PT" sz="1800" dirty="0" smtClean="0">
                <a:latin typeface="Arial Narrow"/>
                <a:cs typeface="Arial Narrow"/>
              </a:rPr>
              <a:t>acedido em Maio de </a:t>
            </a:r>
            <a:r>
              <a:rPr lang="pt-PT" sz="1800" dirty="0" smtClean="0">
                <a:latin typeface="Arial Narrow"/>
                <a:cs typeface="Arial Narrow"/>
              </a:rPr>
              <a:t>2014]</a:t>
            </a:r>
            <a:endParaRPr lang="pt-PT" sz="1800" dirty="0" smtClean="0">
              <a:latin typeface="Arial Narrow"/>
              <a:cs typeface="Arial Narrow"/>
            </a:endParaRPr>
          </a:p>
          <a:p>
            <a:pPr marL="0" indent="0" algn="just">
              <a:lnSpc>
                <a:spcPct val="120000"/>
              </a:lnSpc>
              <a:buClr>
                <a:schemeClr val="accent1"/>
              </a:buClr>
              <a:buNone/>
            </a:pPr>
            <a:r>
              <a:rPr lang="pt-PT" sz="1800" dirty="0" smtClean="0">
                <a:latin typeface="Arial Narrow"/>
                <a:cs typeface="Arial Narrow"/>
                <a:hlinkClick r:id="rId2"/>
              </a:rPr>
              <a:t>URL:http://</a:t>
            </a:r>
            <a:r>
              <a:rPr lang="pt-PT" sz="1800" dirty="0" smtClean="0">
                <a:latin typeface="Arial Narrow"/>
                <a:cs typeface="Arial Narrow"/>
                <a:hlinkClick r:id="rId2"/>
              </a:rPr>
              <a:t>www.aevst.com</a:t>
            </a:r>
            <a:r>
              <a:rPr lang="pt-PT" sz="1800" dirty="0" smtClean="0">
                <a:latin typeface="Arial Narrow"/>
                <a:cs typeface="Arial Narrow"/>
              </a:rPr>
              <a:t> 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2" name="Picture 1" descr="Garfiel situações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8" t="88949" r="-37461" b="-30801"/>
          <a:stretch/>
        </p:blipFill>
        <p:spPr>
          <a:xfrm>
            <a:off x="4038600" y="3810000"/>
            <a:ext cx="1180943" cy="1031137"/>
          </a:xfrm>
          <a:prstGeom prst="rect">
            <a:avLst/>
          </a:prstGeom>
        </p:spPr>
      </p:pic>
      <p:pic>
        <p:nvPicPr>
          <p:cNvPr id="9" name="Picture 8" descr="Garfield OK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191000"/>
            <a:ext cx="2438400" cy="18288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Arial Narrow"/>
                <a:cs typeface="Arial Narrow"/>
              </a:rPr>
              <a:t>ESTRUTURA DO TRABALHO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63041" y="2119257"/>
            <a:ext cx="3108960" cy="3603812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SzPct val="84000"/>
              <a:buFont typeface="Wingdings" charset="2"/>
              <a:buChar char=""/>
            </a:pPr>
            <a:r>
              <a:rPr lang="pt-PT" dirty="0" smtClean="0">
                <a:latin typeface="Arial Narrow"/>
                <a:cs typeface="Arial Narrow"/>
              </a:rPr>
              <a:t>Capa</a:t>
            </a:r>
          </a:p>
          <a:p>
            <a:pPr>
              <a:buClr>
                <a:schemeClr val="accent1"/>
              </a:buClr>
              <a:buSzPct val="84000"/>
              <a:buFont typeface="Wingdings" charset="2"/>
              <a:buChar char=""/>
            </a:pPr>
            <a:r>
              <a:rPr lang="pt-PT" dirty="0" smtClean="0">
                <a:latin typeface="Arial Narrow"/>
                <a:cs typeface="Arial Narrow"/>
              </a:rPr>
              <a:t>Página de rosto</a:t>
            </a:r>
          </a:p>
          <a:p>
            <a:pPr>
              <a:buClr>
                <a:schemeClr val="accent1"/>
              </a:buClr>
              <a:buSzPct val="84000"/>
              <a:buFont typeface="Wingdings" charset="2"/>
              <a:buChar char=""/>
            </a:pPr>
            <a:r>
              <a:rPr lang="pt-PT" dirty="0" smtClean="0">
                <a:latin typeface="Arial Narrow"/>
                <a:cs typeface="Arial Narrow"/>
              </a:rPr>
              <a:t>Índice</a:t>
            </a:r>
            <a:endParaRPr lang="pt-PT" dirty="0" smtClean="0">
              <a:latin typeface="Arial Narrow"/>
              <a:cs typeface="Arial Narrow"/>
            </a:endParaRPr>
          </a:p>
          <a:p>
            <a:pPr>
              <a:buClr>
                <a:schemeClr val="accent1"/>
              </a:buClr>
              <a:buSzPct val="84000"/>
              <a:buFont typeface="Wingdings" charset="2"/>
              <a:buChar char=""/>
            </a:pPr>
            <a:r>
              <a:rPr lang="pt-PT" dirty="0" smtClean="0">
                <a:latin typeface="Arial Narrow"/>
                <a:cs typeface="Arial Narrow"/>
              </a:rPr>
              <a:t>Introdução</a:t>
            </a:r>
          </a:p>
          <a:p>
            <a:pPr>
              <a:buClr>
                <a:schemeClr val="accent1"/>
              </a:buClr>
              <a:buSzPct val="84000"/>
              <a:buFont typeface="Wingdings" charset="2"/>
              <a:buChar char=""/>
            </a:pPr>
            <a:r>
              <a:rPr lang="pt-PT" dirty="0" smtClean="0">
                <a:latin typeface="Arial Narrow"/>
                <a:cs typeface="Arial Narrow"/>
              </a:rPr>
              <a:t>Desenvolvimento </a:t>
            </a:r>
          </a:p>
          <a:p>
            <a:pPr>
              <a:buClr>
                <a:schemeClr val="accent1"/>
              </a:buClr>
              <a:buSzPct val="84000"/>
              <a:buFont typeface="Wingdings" charset="2"/>
              <a:buChar char=""/>
            </a:pPr>
            <a:r>
              <a:rPr lang="pt-PT" dirty="0" smtClean="0">
                <a:latin typeface="Arial Narrow"/>
                <a:cs typeface="Arial Narrow"/>
              </a:rPr>
              <a:t>Conclusão</a:t>
            </a:r>
          </a:p>
          <a:p>
            <a:pPr>
              <a:buClr>
                <a:schemeClr val="accent1"/>
              </a:buClr>
              <a:buSzPct val="84000"/>
              <a:buFont typeface="Wingdings" charset="2"/>
              <a:buChar char=""/>
            </a:pPr>
            <a:r>
              <a:rPr lang="pt-PT" dirty="0" smtClean="0">
                <a:latin typeface="Arial Narrow"/>
                <a:cs typeface="Arial Narrow"/>
              </a:rPr>
              <a:t>Bibliografia</a:t>
            </a:r>
          </a:p>
          <a:p>
            <a:pPr>
              <a:buClr>
                <a:schemeClr val="accent1"/>
              </a:buClr>
              <a:buSzPct val="84000"/>
              <a:buFont typeface="Wingdings" charset="2"/>
              <a:buChar char=""/>
            </a:pPr>
            <a:r>
              <a:rPr lang="pt-PT" dirty="0" smtClean="0">
                <a:latin typeface="Arial Narrow"/>
                <a:cs typeface="Arial Narrow"/>
              </a:rPr>
              <a:t>Anexos </a:t>
            </a:r>
            <a:r>
              <a:rPr lang="pt-PT" sz="2000" dirty="0" smtClean="0">
                <a:latin typeface="Arial Narrow"/>
                <a:cs typeface="Arial Narrow"/>
              </a:rPr>
              <a:t>(se necessário)</a:t>
            </a:r>
            <a:endParaRPr lang="pt-PT" dirty="0">
              <a:latin typeface="Arial Narrow"/>
              <a:cs typeface="Arial Narrow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 descr="Garfield atarefado.jpe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186"/>
          <a:stretch/>
        </p:blipFill>
        <p:spPr>
          <a:xfrm>
            <a:off x="4572000" y="2819400"/>
            <a:ext cx="3390900" cy="193977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Arial Narrow"/>
                <a:cs typeface="Arial Narrow"/>
              </a:rPr>
              <a:t>PLANIFICAÇÃO</a:t>
            </a:r>
            <a:endParaRPr lang="pt-PT" dirty="0">
              <a:latin typeface="Arial Narrow"/>
              <a:cs typeface="Arial Narrow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Clr>
                <a:schemeClr val="accent1"/>
              </a:buClr>
              <a:buFont typeface="+mj-ea"/>
              <a:buAutoNum type="circleNumDbPlain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- Definir 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bem o </a:t>
            </a:r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te</a:t>
            </a:r>
          </a:p>
          <a:p>
            <a:pPr marL="609600" indent="-609600">
              <a:buClr>
                <a:schemeClr val="accent1"/>
              </a:buClr>
              <a:buFont typeface="+mj-ea"/>
              <a:buAutoNum type="circleNumDbPlain"/>
            </a:pPr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- Recolher Informação (Internet, livros jornais, etc.)</a:t>
            </a:r>
          </a:p>
          <a:p>
            <a:pPr marL="609600" indent="-609600">
              <a:buClr>
                <a:schemeClr val="accent1"/>
              </a:buClr>
              <a:buFont typeface="+mj-ea"/>
              <a:buAutoNum type="circleNumDbPlain"/>
            </a:pPr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- Organizar a informação</a:t>
            </a:r>
          </a:p>
          <a:p>
            <a:pPr marL="609600" indent="-609600">
              <a:buClr>
                <a:schemeClr val="accent1"/>
              </a:buClr>
              <a:buFont typeface="+mj-ea"/>
              <a:buAutoNum type="circleNumDbPlain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ma 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 tratar e os objectivos </a:t>
            </a:r>
          </a:p>
          <a:p>
            <a:pPr marL="609600" indent="-609600">
              <a:buClr>
                <a:schemeClr val="accent1"/>
              </a:buClr>
              <a:buFont typeface="+mj-ea"/>
              <a:buAutoNum type="circleNumDbPlain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- Enumerar 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os pontos gerais que vão ser abordados (espécie de Índice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 descr="garfield P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3581400"/>
            <a:ext cx="1803952" cy="15367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bg2">
                    <a:lumMod val="10000"/>
                  </a:schemeClr>
                </a:solidFill>
              </a:rPr>
              <a:t>ELEMENTOS DA CAPA</a:t>
            </a:r>
            <a:endParaRPr lang="pt-PT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Wingdings" charset="2"/>
              <a:buChar char="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Nome da Escola</a:t>
            </a:r>
          </a:p>
          <a:p>
            <a:pPr>
              <a:buClr>
                <a:schemeClr val="accent1"/>
              </a:buClr>
              <a:buFont typeface="Wingdings" charset="2"/>
              <a:buChar char="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Disciplina ou área a que se destina </a:t>
            </a:r>
          </a:p>
          <a:p>
            <a:pPr>
              <a:buClr>
                <a:schemeClr val="accent1"/>
              </a:buClr>
              <a:buFont typeface="Wingdings" charset="2"/>
              <a:buChar char="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Título do trabalho</a:t>
            </a:r>
          </a:p>
          <a:p>
            <a:pPr>
              <a:buClr>
                <a:schemeClr val="accent1"/>
              </a:buClr>
              <a:buFont typeface="Wingdings" charset="2"/>
              <a:buChar char="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Nome do(s) aluno(s)</a:t>
            </a:r>
          </a:p>
          <a:p>
            <a:pPr>
              <a:buClr>
                <a:schemeClr val="accent1"/>
              </a:buClr>
              <a:buFont typeface="Wingdings" charset="2"/>
              <a:buChar char="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Ano </a:t>
            </a:r>
          </a:p>
          <a:p>
            <a:pPr>
              <a:buClr>
                <a:schemeClr val="accent1"/>
              </a:buClr>
              <a:buFont typeface="Wingdings" charset="2"/>
              <a:buChar char="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Nome do professor que pediu e que orientou o trabalho</a:t>
            </a:r>
          </a:p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 descr="_Andrew-Garfiel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736026"/>
            <a:ext cx="1905000" cy="186137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bg2">
                    <a:lumMod val="10000"/>
                  </a:schemeClr>
                </a:solidFill>
              </a:rPr>
              <a:t>Exemplo de capa</a:t>
            </a:r>
            <a:endParaRPr lang="pt-PT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buClr>
                <a:schemeClr val="accent1"/>
              </a:buClr>
              <a:buFont typeface="Wingdings" charset="2"/>
              <a:buChar char=""/>
            </a:pPr>
            <a:r>
              <a:rPr lang="pt-PT" sz="50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 </a:t>
            </a:r>
            <a:r>
              <a:rPr lang="pt-PT" sz="50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capa deve conter sempre:</a:t>
            </a:r>
            <a:endParaRPr lang="pt-PT" sz="5000" dirty="0" smtClean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  <a:p>
            <a:pPr marL="0" indent="0" algn="just">
              <a:buClr>
                <a:schemeClr val="accent1"/>
              </a:buClr>
              <a:buNone/>
            </a:pP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 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· O nome da Escola</a:t>
            </a:r>
          </a:p>
          <a:p>
            <a:pPr marL="0" indent="0" algn="just">
              <a:buClr>
                <a:schemeClr val="accent1"/>
              </a:buClr>
              <a:buNone/>
            </a:pP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   · O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título e subtítulo do trabalho  </a:t>
            </a:r>
            <a:endParaRPr lang="pt-PT" sz="5000" dirty="0" smtClean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  <a:p>
            <a:pPr marL="0" indent="0" algn="just">
              <a:buClr>
                <a:schemeClr val="accent1"/>
              </a:buClr>
              <a:buNone/>
            </a:pP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   · O nome do aluno (autor/</a:t>
            </a:r>
            <a:r>
              <a:rPr lang="pt-PT" sz="5000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es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</a:p>
          <a:p>
            <a:pPr marL="0" indent="0" algn="just">
              <a:buClr>
                <a:schemeClr val="accent1"/>
              </a:buClr>
              <a:buNone/>
            </a:pP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  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.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O Local</a:t>
            </a:r>
            <a:endParaRPr lang="pt-PT" sz="5000" dirty="0" smtClean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  <a:p>
            <a:pPr marL="0" indent="0" algn="just">
              <a:buClr>
                <a:schemeClr val="accent1"/>
              </a:buClr>
              <a:buNone/>
            </a:pP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  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·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O </a:t>
            </a:r>
            <a:r>
              <a:rPr lang="pt-PT" sz="5000" dirty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no lectivo</a:t>
            </a:r>
          </a:p>
          <a:p>
            <a:pPr marL="0" indent="0" algn="just">
              <a:buClr>
                <a:schemeClr val="accent1"/>
              </a:buClr>
              <a:buNone/>
            </a:pPr>
            <a:endParaRPr lang="pt-PT" sz="5000" dirty="0" smtClean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  <a:p>
            <a:pPr algn="just">
              <a:buClr>
                <a:schemeClr val="accent1"/>
              </a:buClr>
              <a:buFont typeface="Wingdings" charset="2"/>
              <a:buChar char=""/>
            </a:pP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 A capa </a:t>
            </a:r>
            <a:r>
              <a:rPr lang="pt-PT" sz="50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pode ser ilustrada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com uma</a:t>
            </a:r>
            <a:r>
              <a:rPr lang="pt-PT" sz="50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imagem </a:t>
            </a:r>
            <a:r>
              <a:rPr lang="pt-PT" sz="50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adequada </a:t>
            </a:r>
            <a:r>
              <a:rPr lang="pt-PT" sz="50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ao contexto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, não desvalorizando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os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outros elementos.</a:t>
            </a:r>
          </a:p>
          <a:p>
            <a:pPr algn="just">
              <a:buClr>
                <a:schemeClr val="accent1"/>
              </a:buClr>
              <a:buFont typeface="Wingdings" charset="2"/>
              <a:buChar char=""/>
            </a:pP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 </a:t>
            </a:r>
            <a:r>
              <a:rPr lang="pt-PT" sz="50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página de rosto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é semelhante à capa,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mas </a:t>
            </a:r>
            <a:r>
              <a:rPr lang="pt-PT" sz="5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isenta de imagens.</a:t>
            </a:r>
          </a:p>
          <a:p>
            <a:endParaRPr lang="pt-PT" sz="5600" dirty="0" smtClean="0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ângulo 5"/>
          <p:cNvSpPr/>
          <p:nvPr/>
        </p:nvSpPr>
        <p:spPr>
          <a:xfrm>
            <a:off x="6553200" y="1676400"/>
            <a:ext cx="2362200" cy="3962400"/>
          </a:xfrm>
          <a:prstGeom prst="rect">
            <a:avLst/>
          </a:prstGeom>
          <a:solidFill>
            <a:schemeClr val="tx1"/>
          </a:solidFill>
          <a:ln w="57150" cmpd="sng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Escola </a:t>
            </a:r>
            <a:r>
              <a:rPr lang="pt-PT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B</a:t>
            </a:r>
            <a:r>
              <a:rPr lang="pt-PT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ásica 2,3 de </a:t>
            </a:r>
            <a:r>
              <a:rPr lang="pt-PT" sz="1600" dirty="0" err="1" smtClean="0">
                <a:solidFill>
                  <a:schemeClr val="bg1"/>
                </a:solidFill>
                <a:latin typeface="Arial Narrow"/>
                <a:cs typeface="Arial Narrow"/>
              </a:rPr>
              <a:t>S.Torcato</a:t>
            </a:r>
            <a:endParaRPr lang="pt-PT" sz="16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endParaRPr lang="pt-PT" sz="16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endParaRPr lang="pt-PT" sz="14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r>
              <a:rPr lang="pt-PT" sz="1400" b="1" dirty="0" smtClean="0">
                <a:solidFill>
                  <a:schemeClr val="bg1"/>
                </a:solidFill>
                <a:latin typeface="Arial Narrow"/>
                <a:cs typeface="Arial Narrow"/>
              </a:rPr>
              <a:t>Ingl</a:t>
            </a:r>
            <a:r>
              <a:rPr lang="pt-PT" sz="1400" b="1" dirty="0" smtClean="0">
                <a:solidFill>
                  <a:schemeClr val="bg1"/>
                </a:solidFill>
                <a:latin typeface="Arial Narrow"/>
                <a:cs typeface="Arial Narrow"/>
              </a:rPr>
              <a:t>ês</a:t>
            </a:r>
            <a:endParaRPr lang="pt-PT" sz="14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r>
              <a:rPr lang="pt-PT" sz="1400" dirty="0" err="1" smtClean="0">
                <a:solidFill>
                  <a:schemeClr val="bg1"/>
                </a:solidFill>
                <a:latin typeface="Arial Narrow"/>
                <a:cs typeface="Arial Narrow"/>
              </a:rPr>
              <a:t>My</a:t>
            </a:r>
            <a:r>
              <a:rPr lang="pt-PT" sz="1400" dirty="0" smtClean="0">
                <a:solidFill>
                  <a:schemeClr val="bg1"/>
                </a:solidFill>
                <a:latin typeface="Arial Narrow"/>
                <a:cs typeface="Arial Narrow"/>
              </a:rPr>
              <a:t> </a:t>
            </a:r>
            <a:r>
              <a:rPr lang="pt-PT" sz="1400" dirty="0" err="1" smtClean="0">
                <a:solidFill>
                  <a:schemeClr val="bg1"/>
                </a:solidFill>
                <a:latin typeface="Arial Narrow"/>
                <a:cs typeface="Arial Narrow"/>
              </a:rPr>
              <a:t>Family</a:t>
            </a:r>
            <a:endParaRPr lang="pt-PT" sz="14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endParaRPr lang="pt-PT" sz="14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r>
              <a:rPr lang="pt-PT" sz="1400" dirty="0">
                <a:solidFill>
                  <a:schemeClr val="bg1"/>
                </a:solidFill>
                <a:latin typeface="Arial Narrow"/>
                <a:cs typeface="Arial Narrow"/>
              </a:rPr>
              <a:t>(</a:t>
            </a:r>
            <a:r>
              <a:rPr lang="pt-PT" sz="1400" dirty="0" smtClean="0">
                <a:solidFill>
                  <a:schemeClr val="bg1"/>
                </a:solidFill>
                <a:latin typeface="Arial Narrow"/>
                <a:cs typeface="Arial Narrow"/>
              </a:rPr>
              <a:t>Ilustração </a:t>
            </a:r>
            <a:r>
              <a:rPr lang="pt-PT" sz="1400" dirty="0" smtClean="0">
                <a:solidFill>
                  <a:schemeClr val="bg1"/>
                </a:solidFill>
                <a:latin typeface="Arial Narrow"/>
                <a:cs typeface="Arial Narrow"/>
              </a:rPr>
              <a:t>adequada ao </a:t>
            </a:r>
            <a:r>
              <a:rPr lang="pt-PT" sz="1400" dirty="0" smtClean="0">
                <a:solidFill>
                  <a:schemeClr val="bg1"/>
                </a:solidFill>
                <a:latin typeface="Arial Narrow"/>
                <a:cs typeface="Arial Narrow"/>
              </a:rPr>
              <a:t>contexto)</a:t>
            </a:r>
            <a:endParaRPr lang="pt-PT" sz="14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endParaRPr lang="pt-PT" sz="14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endParaRPr lang="pt-PT" sz="14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r>
              <a:rPr lang="pt-PT" sz="1400" dirty="0" smtClean="0">
                <a:solidFill>
                  <a:schemeClr val="bg1"/>
                </a:solidFill>
                <a:latin typeface="Arial Narrow"/>
                <a:cs typeface="Arial Narrow"/>
              </a:rPr>
              <a:t>Ana A., Ano/Turma</a:t>
            </a:r>
          </a:p>
          <a:p>
            <a:pPr algn="ctr"/>
            <a:endParaRPr lang="pt-PT" sz="12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r>
              <a:rPr lang="pt-PT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S. Torcato</a:t>
            </a:r>
          </a:p>
          <a:p>
            <a:pPr algn="ctr"/>
            <a:r>
              <a:rPr lang="pt-PT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2014/2015</a:t>
            </a:r>
            <a:endParaRPr lang="pt-PT" sz="12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ctr"/>
            <a:endParaRPr lang="pt-P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latin typeface="Arial Narrow"/>
                <a:cs typeface="Arial Narrow"/>
              </a:rPr>
              <a:t>Exemplo da página de rosto</a:t>
            </a:r>
            <a:endParaRPr lang="pt-PT" dirty="0">
              <a:latin typeface="Arial Narrow"/>
              <a:cs typeface="Arial Narrow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371600" y="2209800"/>
            <a:ext cx="3337560" cy="336086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pt-PT" sz="2000" dirty="0" smtClean="0"/>
          </a:p>
          <a:p>
            <a:pPr algn="just">
              <a:buClr>
                <a:schemeClr val="accent1"/>
              </a:buClr>
              <a:buFont typeface="Wingdings" charset="2"/>
              <a:buChar char=""/>
            </a:pPr>
            <a:r>
              <a:rPr lang="pt-PT" dirty="0" smtClean="0"/>
              <a:t>A</a:t>
            </a:r>
            <a:r>
              <a:rPr lang="pt-PT" dirty="0" smtClean="0">
                <a:latin typeface="Arial Narrow"/>
                <a:cs typeface="Arial Narrow"/>
              </a:rPr>
              <a:t> página de rosto, </a:t>
            </a:r>
          </a:p>
          <a:p>
            <a:pPr algn="just">
              <a:buNone/>
            </a:pPr>
            <a:r>
              <a:rPr lang="pt-PT" dirty="0" smtClean="0">
                <a:latin typeface="Arial Narrow"/>
                <a:cs typeface="Arial Narrow"/>
              </a:rPr>
              <a:t>	deve também conter</a:t>
            </a:r>
          </a:p>
          <a:p>
            <a:pPr algn="just">
              <a:buNone/>
            </a:pPr>
            <a:r>
              <a:rPr lang="pt-PT" dirty="0" smtClean="0">
                <a:latin typeface="Arial Narrow"/>
                <a:cs typeface="Arial Narrow"/>
              </a:rPr>
              <a:t>	a </a:t>
            </a:r>
            <a:r>
              <a:rPr lang="pt-PT" b="1" dirty="0" smtClean="0">
                <a:latin typeface="Arial Narrow"/>
                <a:cs typeface="Arial Narrow"/>
              </a:rPr>
              <a:t>disciplina </a:t>
            </a:r>
            <a:r>
              <a:rPr lang="pt-PT" dirty="0" smtClean="0">
                <a:latin typeface="Arial Narrow"/>
                <a:cs typeface="Arial Narrow"/>
              </a:rPr>
              <a:t>para a qual </a:t>
            </a:r>
          </a:p>
          <a:p>
            <a:pPr algn="just">
              <a:buNone/>
            </a:pPr>
            <a:r>
              <a:rPr lang="pt-PT" dirty="0" smtClean="0">
                <a:latin typeface="Arial Narrow"/>
                <a:cs typeface="Arial Narrow"/>
              </a:rPr>
              <a:t>     o trabalho é elaborado,</a:t>
            </a:r>
          </a:p>
          <a:p>
            <a:pPr algn="just">
              <a:buNone/>
            </a:pPr>
            <a:r>
              <a:rPr lang="pt-PT" dirty="0" smtClean="0">
                <a:latin typeface="Arial Narrow"/>
                <a:cs typeface="Arial Narrow"/>
              </a:rPr>
              <a:t>     bem como o </a:t>
            </a:r>
            <a:r>
              <a:rPr lang="pt-PT" b="1" dirty="0" smtClean="0">
                <a:latin typeface="Arial Narrow"/>
                <a:cs typeface="Arial Narrow"/>
              </a:rPr>
              <a:t>nome do </a:t>
            </a:r>
          </a:p>
          <a:p>
            <a:pPr algn="just">
              <a:buNone/>
            </a:pPr>
            <a:r>
              <a:rPr lang="pt-PT" b="1" dirty="0" smtClean="0">
                <a:latin typeface="Arial Narrow"/>
                <a:cs typeface="Arial Narrow"/>
              </a:rPr>
              <a:t>     docente </a:t>
            </a:r>
            <a:r>
              <a:rPr lang="pt-PT" dirty="0" smtClean="0">
                <a:latin typeface="Arial Narrow"/>
                <a:cs typeface="Arial Narrow"/>
              </a:rPr>
              <a:t>e a </a:t>
            </a:r>
            <a:r>
              <a:rPr lang="pt-PT" b="1" dirty="0" smtClean="0">
                <a:latin typeface="Arial Narrow"/>
                <a:cs typeface="Arial Narrow"/>
              </a:rPr>
              <a:t>data </a:t>
            </a:r>
          </a:p>
          <a:p>
            <a:pPr algn="just">
              <a:buNone/>
            </a:pPr>
            <a:r>
              <a:rPr lang="pt-PT" dirty="0" smtClean="0">
                <a:latin typeface="Arial Narrow"/>
                <a:cs typeface="Arial Narrow"/>
              </a:rPr>
              <a:t>    de entrega do trabalho.</a:t>
            </a: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2009/2010</a:t>
            </a:r>
            <a:endParaRPr lang="en-US" dirty="0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BE/CRE</a:t>
            </a:r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ângulo 3"/>
          <p:cNvSpPr/>
          <p:nvPr/>
        </p:nvSpPr>
        <p:spPr>
          <a:xfrm>
            <a:off x="4876800" y="2057400"/>
            <a:ext cx="2667000" cy="4038600"/>
          </a:xfrm>
          <a:prstGeom prst="rect">
            <a:avLst/>
          </a:prstGeom>
          <a:solidFill>
            <a:schemeClr val="tx1"/>
          </a:solidFill>
          <a:ln w="57150" cmpd="sng">
            <a:solidFill>
              <a:srgbClr val="FDA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600" dirty="0" smtClean="0"/>
          </a:p>
          <a:p>
            <a:pPr algn="ctr"/>
            <a:r>
              <a:rPr lang="pt-PT" sz="1600" dirty="0" smtClean="0">
                <a:solidFill>
                  <a:schemeClr val="bg1"/>
                </a:solidFill>
              </a:rPr>
              <a:t>Escola </a:t>
            </a:r>
            <a:r>
              <a:rPr lang="pt-PT" sz="1600" dirty="0" smtClean="0">
                <a:solidFill>
                  <a:schemeClr val="bg1"/>
                </a:solidFill>
              </a:rPr>
              <a:t> B</a:t>
            </a:r>
            <a:r>
              <a:rPr lang="pt-PT" sz="1600" dirty="0" smtClean="0">
                <a:solidFill>
                  <a:schemeClr val="bg1"/>
                </a:solidFill>
              </a:rPr>
              <a:t>ásica 2,3 de</a:t>
            </a:r>
          </a:p>
          <a:p>
            <a:pPr algn="ctr"/>
            <a:r>
              <a:rPr lang="pt-PT" sz="1600" dirty="0" err="1" smtClean="0">
                <a:solidFill>
                  <a:schemeClr val="bg1"/>
                </a:solidFill>
              </a:rPr>
              <a:t>S.Torcato</a:t>
            </a:r>
            <a:endParaRPr lang="pt-PT" sz="1600" dirty="0" smtClean="0">
              <a:solidFill>
                <a:schemeClr val="bg1"/>
              </a:solidFill>
            </a:endParaRPr>
          </a:p>
          <a:p>
            <a:pPr algn="ctr"/>
            <a:endParaRPr lang="pt-PT" sz="1600" dirty="0" smtClean="0">
              <a:solidFill>
                <a:schemeClr val="bg1"/>
              </a:solidFill>
            </a:endParaRPr>
          </a:p>
          <a:p>
            <a:pPr algn="ctr"/>
            <a:endParaRPr lang="pt-PT" sz="1600" dirty="0" smtClean="0">
              <a:solidFill>
                <a:schemeClr val="bg1"/>
              </a:solidFill>
            </a:endParaRPr>
          </a:p>
          <a:p>
            <a:pPr algn="ctr"/>
            <a:r>
              <a:rPr lang="pt-PT" sz="1600" dirty="0" smtClean="0">
                <a:solidFill>
                  <a:schemeClr val="bg1"/>
                </a:solidFill>
              </a:rPr>
              <a:t>Ana A., Ano/Turma, N.º</a:t>
            </a:r>
          </a:p>
          <a:p>
            <a:pPr algn="ctr"/>
            <a:endParaRPr lang="pt-PT" sz="1600" dirty="0" smtClean="0">
              <a:solidFill>
                <a:schemeClr val="bg1"/>
              </a:solidFill>
            </a:endParaRPr>
          </a:p>
          <a:p>
            <a:pPr algn="ctr"/>
            <a:endParaRPr lang="pt-PT" sz="1600" dirty="0" smtClean="0">
              <a:solidFill>
                <a:schemeClr val="bg1"/>
              </a:solidFill>
            </a:endParaRPr>
          </a:p>
          <a:p>
            <a:pPr algn="ctr"/>
            <a:r>
              <a:rPr lang="pt-PT" sz="1400" dirty="0" smtClean="0">
                <a:solidFill>
                  <a:schemeClr val="bg1"/>
                </a:solidFill>
              </a:rPr>
              <a:t>Trabalho elaborado para a disciplina de</a:t>
            </a:r>
          </a:p>
          <a:p>
            <a:pPr algn="ctr"/>
            <a:r>
              <a:rPr lang="pt-PT" sz="1400" dirty="0" smtClean="0">
                <a:solidFill>
                  <a:schemeClr val="bg1"/>
                </a:solidFill>
              </a:rPr>
              <a:t>Ingl</a:t>
            </a:r>
            <a:r>
              <a:rPr lang="pt-PT" sz="1400" dirty="0" smtClean="0">
                <a:solidFill>
                  <a:schemeClr val="bg1"/>
                </a:solidFill>
              </a:rPr>
              <a:t>ês</a:t>
            </a:r>
            <a:endParaRPr lang="pt-PT" sz="1400" dirty="0" smtClean="0">
              <a:solidFill>
                <a:schemeClr val="bg1"/>
              </a:solidFill>
            </a:endParaRPr>
          </a:p>
          <a:p>
            <a:pPr algn="ctr"/>
            <a:endParaRPr lang="pt-PT" sz="1400" dirty="0" smtClean="0">
              <a:solidFill>
                <a:schemeClr val="bg1"/>
              </a:solidFill>
            </a:endParaRPr>
          </a:p>
          <a:p>
            <a:pPr algn="ctr"/>
            <a:r>
              <a:rPr lang="pt-PT" sz="1600" dirty="0" smtClean="0">
                <a:solidFill>
                  <a:schemeClr val="bg1"/>
                </a:solidFill>
              </a:rPr>
              <a:t>Professora: ABC</a:t>
            </a:r>
          </a:p>
          <a:p>
            <a:endParaRPr lang="pt-PT" sz="1400" dirty="0" smtClean="0">
              <a:solidFill>
                <a:schemeClr val="bg1"/>
              </a:solidFill>
            </a:endParaRPr>
          </a:p>
          <a:p>
            <a:pPr algn="ctr"/>
            <a:r>
              <a:rPr lang="pt-PT" sz="1400" dirty="0" err="1" smtClean="0">
                <a:solidFill>
                  <a:schemeClr val="bg1"/>
                </a:solidFill>
              </a:rPr>
              <a:t>S.Torcato</a:t>
            </a:r>
            <a:endParaRPr lang="pt-PT" sz="1400" dirty="0" smtClean="0">
              <a:solidFill>
                <a:schemeClr val="bg1"/>
              </a:solidFill>
            </a:endParaRPr>
          </a:p>
          <a:p>
            <a:pPr algn="ctr"/>
            <a:r>
              <a:rPr lang="pt-PT" sz="1400" dirty="0" smtClean="0">
                <a:solidFill>
                  <a:schemeClr val="bg1"/>
                </a:solidFill>
              </a:rPr>
              <a:t>(dia) </a:t>
            </a:r>
            <a:r>
              <a:rPr lang="pt-PT" sz="1400" dirty="0">
                <a:solidFill>
                  <a:schemeClr val="bg1"/>
                </a:solidFill>
              </a:rPr>
              <a:t>d</a:t>
            </a:r>
            <a:r>
              <a:rPr lang="pt-PT" sz="1400" dirty="0" smtClean="0">
                <a:solidFill>
                  <a:schemeClr val="bg1"/>
                </a:solidFill>
              </a:rPr>
              <a:t>e (m</a:t>
            </a:r>
            <a:r>
              <a:rPr lang="pt-PT" sz="1400" dirty="0" smtClean="0">
                <a:solidFill>
                  <a:schemeClr val="bg1"/>
                </a:solidFill>
              </a:rPr>
              <a:t>ês)</a:t>
            </a:r>
            <a:r>
              <a:rPr lang="pt-PT" sz="1400" dirty="0" smtClean="0">
                <a:solidFill>
                  <a:schemeClr val="bg1"/>
                </a:solidFill>
              </a:rPr>
              <a:t> 2015</a:t>
            </a:r>
            <a:endParaRPr lang="pt-PT" sz="1400" dirty="0" smtClean="0">
              <a:solidFill>
                <a:schemeClr val="bg1"/>
              </a:solidFill>
            </a:endParaRPr>
          </a:p>
          <a:p>
            <a:pPr algn="ctr"/>
            <a:endParaRPr lang="pt-PT" sz="1600" dirty="0"/>
          </a:p>
        </p:txBody>
      </p:sp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índice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Wingdings" charset="2"/>
              <a:buChar char="v"/>
            </a:pPr>
            <a:r>
              <a:rPr lang="pt-PT" sz="2000" dirty="0" smtClean="0">
                <a:latin typeface="Arial Narrow"/>
                <a:cs typeface="Arial Narrow"/>
              </a:rPr>
              <a:t>Listagem numerada de todos os títulos e subtítulos (índice automático</a:t>
            </a:r>
            <a:r>
              <a:rPr lang="pt-PT" sz="2000" dirty="0" smtClean="0">
                <a:latin typeface="Arial Narrow"/>
                <a:cs typeface="Arial Narrow"/>
              </a:rPr>
              <a:t>)</a:t>
            </a:r>
          </a:p>
          <a:p>
            <a:endParaRPr lang="pt-PT" sz="2000" dirty="0" smtClean="0">
              <a:latin typeface="Arial Narrow"/>
              <a:cs typeface="Arial Narrow"/>
            </a:endParaRPr>
          </a:p>
          <a:p>
            <a:pPr>
              <a:buClr>
                <a:schemeClr val="accent1"/>
              </a:buClr>
              <a:buFont typeface="Wingdings" charset="2"/>
              <a:buChar char="v"/>
            </a:pPr>
            <a:r>
              <a:rPr lang="pt-PT" sz="2000" dirty="0" smtClean="0">
                <a:latin typeface="Arial Narrow"/>
                <a:cs typeface="Arial Narrow"/>
              </a:rPr>
              <a:t>Indicação da </a:t>
            </a:r>
            <a:r>
              <a:rPr lang="pt-PT" sz="2000" dirty="0" smtClean="0">
                <a:latin typeface="Arial Narrow"/>
                <a:cs typeface="Arial Narrow"/>
              </a:rPr>
              <a:t>página correspondente </a:t>
            </a:r>
            <a:endParaRPr lang="pt-PT" sz="2000" dirty="0" smtClean="0">
              <a:latin typeface="Arial Narrow"/>
              <a:cs typeface="Arial Narrow"/>
            </a:endParaRPr>
          </a:p>
          <a:p>
            <a:pPr>
              <a:buNone/>
            </a:pPr>
            <a:r>
              <a:rPr lang="pt-PT" sz="2000" dirty="0" smtClean="0">
                <a:latin typeface="Arial Narrow"/>
                <a:cs typeface="Arial Narrow"/>
              </a:rPr>
              <a:t>a </a:t>
            </a:r>
            <a:r>
              <a:rPr lang="pt-PT" sz="2000" dirty="0" smtClean="0">
                <a:latin typeface="Arial Narrow"/>
                <a:cs typeface="Arial Narrow"/>
              </a:rPr>
              <a:t>cada títulos e </a:t>
            </a:r>
            <a:r>
              <a:rPr lang="pt-PT" sz="2000" dirty="0" smtClean="0">
                <a:latin typeface="Arial Narrow"/>
                <a:cs typeface="Arial Narrow"/>
              </a:rPr>
              <a:t>subtítulo.</a:t>
            </a:r>
          </a:p>
          <a:p>
            <a:pPr>
              <a:buNone/>
            </a:pPr>
            <a:endParaRPr lang="pt-PT" sz="2000" dirty="0">
              <a:latin typeface="Arial Narrow"/>
              <a:cs typeface="Arial Narrow"/>
            </a:endParaRPr>
          </a:p>
          <a:p>
            <a:pPr>
              <a:buClr>
                <a:schemeClr val="accent1"/>
              </a:buClr>
              <a:buFont typeface="Wingdings" charset="2"/>
              <a:buChar char="v"/>
            </a:pPr>
            <a:r>
              <a:rPr lang="pt-PT" sz="2000" dirty="0" smtClean="0">
                <a:latin typeface="Arial Narrow"/>
                <a:cs typeface="Arial Narrow"/>
              </a:rPr>
              <a:t>O </a:t>
            </a:r>
            <a:r>
              <a:rPr lang="pt-PT" sz="2000" dirty="0" smtClean="0">
                <a:latin typeface="Arial Narrow"/>
                <a:cs typeface="Arial Narrow"/>
              </a:rPr>
              <a:t>índice pode ser inserido </a:t>
            </a:r>
          </a:p>
          <a:p>
            <a:pPr>
              <a:buNone/>
            </a:pPr>
            <a:r>
              <a:rPr lang="pt-PT" sz="2000" dirty="0" smtClean="0">
                <a:latin typeface="Arial Narrow"/>
                <a:cs typeface="Arial Narrow"/>
              </a:rPr>
              <a:t>     automaticamente </a:t>
            </a:r>
          </a:p>
          <a:p>
            <a:pPr>
              <a:buNone/>
            </a:pPr>
            <a:endParaRPr lang="pt-PT" dirty="0" smtClean="0"/>
          </a:p>
          <a:p>
            <a:pPr lvl="3"/>
            <a:endParaRPr lang="pt-PT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2009/2010</a:t>
            </a:r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4" descr="pagina_do_indice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biLevel thresh="50000"/>
          </a:blip>
          <a:srcRect l="971" t="4433" r="-971" b="4126"/>
          <a:stretch/>
        </p:blipFill>
        <p:spPr>
          <a:xfrm>
            <a:off x="5638800" y="2590800"/>
            <a:ext cx="2590800" cy="3623264"/>
          </a:xfrm>
          <a:prstGeom prst="rect">
            <a:avLst/>
          </a:prstGeom>
          <a:noFill/>
          <a:ln w="57150" cmpd="sng">
            <a:solidFill>
              <a:schemeClr val="accent1"/>
            </a:solidFill>
          </a:ln>
        </p:spPr>
      </p:pic>
      <p:pic>
        <p:nvPicPr>
          <p:cNvPr id="8" name="Picture 7" descr="garfield confus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573505"/>
            <a:ext cx="1219200" cy="169699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203A4E"/>
                </a:solidFill>
              </a:rPr>
              <a:t>INTRODUÇÃO</a:t>
            </a:r>
            <a:endParaRPr lang="pt-PT" dirty="0">
              <a:solidFill>
                <a:srgbClr val="203A4E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47800" y="2209800"/>
            <a:ext cx="6477000" cy="36038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b="1" dirty="0" smtClean="0">
                <a:solidFill>
                  <a:srgbClr val="203A4E"/>
                </a:solidFill>
                <a:latin typeface="Arial Narrow"/>
                <a:cs typeface="Arial Narrow"/>
              </a:rPr>
              <a:t>Na Introdução deves referir</a:t>
            </a:r>
            <a:r>
              <a:rPr lang="pt-PT" b="1" dirty="0" smtClean="0">
                <a:solidFill>
                  <a:srgbClr val="203A4E"/>
                </a:solidFill>
                <a:latin typeface="Arial Narrow"/>
                <a:cs typeface="Arial Narrow"/>
              </a:rPr>
              <a:t>:</a:t>
            </a:r>
          </a:p>
          <a:p>
            <a:pPr algn="just">
              <a:buClr>
                <a:schemeClr val="accent1"/>
              </a:buClr>
              <a:buSzPct val="70000"/>
              <a:buFont typeface="Wingdings" charset="2"/>
              <a:buChar char="v"/>
            </a:pPr>
            <a:endParaRPr lang="pt-PT" b="1" dirty="0" smtClean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  <a:p>
            <a:pPr algn="just">
              <a:buClr>
                <a:schemeClr val="accent1"/>
              </a:buClr>
              <a:buSzPct val="70000"/>
              <a:buFont typeface="Wingdings" charset="2"/>
              <a:buChar char="v"/>
            </a:pPr>
            <a:endParaRPr lang="pt-PT" b="1" dirty="0" smtClean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  <a:p>
            <a:pPr algn="just">
              <a:buClr>
                <a:schemeClr val="accent1"/>
              </a:buClr>
              <a:buSzPct val="70000"/>
              <a:buFont typeface="Wingdings" charset="2"/>
              <a:buChar char="v"/>
            </a:pPr>
            <a:r>
              <a:rPr lang="pt-PT" dirty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O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tema do 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trabalho,</a:t>
            </a:r>
            <a:endParaRPr lang="pt-PT" dirty="0" smtClean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  <a:p>
            <a:pPr algn="just">
              <a:buClr>
                <a:schemeClr val="accent1"/>
              </a:buClr>
              <a:buSzPct val="70000"/>
              <a:buFont typeface="Wingdings" charset="2"/>
              <a:buChar char="v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Interesse e importância do 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tema,</a:t>
            </a:r>
            <a:endParaRPr lang="pt-PT" dirty="0" smtClean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  <a:p>
            <a:pPr algn="just">
              <a:buClr>
                <a:schemeClr val="accent1"/>
              </a:buClr>
              <a:buSzPct val="70000"/>
              <a:buFont typeface="Wingdings" charset="2"/>
              <a:buChar char="v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Os objectivos do 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trabalho,</a:t>
            </a:r>
            <a:endParaRPr lang="pt-PT" dirty="0" smtClean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  <a:p>
            <a:pPr algn="just">
              <a:buClr>
                <a:schemeClr val="accent1"/>
              </a:buClr>
              <a:buSzPct val="70000"/>
              <a:buFont typeface="Wingdings" charset="2"/>
              <a:buChar char="v"/>
            </a:pPr>
            <a:r>
              <a:rPr lang="pt-PT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 metodologia utilizada (que tipo de pesquisa se fez)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 descr="Garfield escreve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1"/>
          <a:stretch/>
        </p:blipFill>
        <p:spPr>
          <a:xfrm>
            <a:off x="5257800" y="3505200"/>
            <a:ext cx="2438400" cy="14613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203A4E"/>
                </a:solidFill>
              </a:rPr>
              <a:t>DESENVOLVIMENTO</a:t>
            </a:r>
            <a:endParaRPr lang="pt-PT" dirty="0">
              <a:solidFill>
                <a:srgbClr val="203A4E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Clr>
                <a:schemeClr val="accent1"/>
              </a:buClr>
              <a:buNone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   </a:t>
            </a:r>
            <a:r>
              <a:rPr lang="pt-PT" b="1" dirty="0" smtClean="0">
                <a:solidFill>
                  <a:srgbClr val="203A4E"/>
                </a:solidFill>
                <a:latin typeface="Arial Narrow"/>
                <a:cs typeface="Arial Narrow"/>
              </a:rPr>
              <a:t>  Conteúdo </a:t>
            </a:r>
            <a:r>
              <a:rPr lang="pt-PT" b="1" dirty="0" smtClean="0">
                <a:solidFill>
                  <a:srgbClr val="203A4E"/>
                </a:solidFill>
                <a:latin typeface="Arial Narrow"/>
                <a:cs typeface="Arial Narrow"/>
              </a:rPr>
              <a:t>do </a:t>
            </a:r>
            <a:r>
              <a:rPr lang="pt-PT" b="1" dirty="0" smtClean="0">
                <a:solidFill>
                  <a:srgbClr val="203A4E"/>
                </a:solidFill>
                <a:latin typeface="Arial Narrow"/>
                <a:cs typeface="Arial Narrow"/>
              </a:rPr>
              <a:t>trabalho:</a:t>
            </a:r>
          </a:p>
          <a:p>
            <a:pPr algn="just">
              <a:buClr>
                <a:schemeClr val="accent1"/>
              </a:buClr>
              <a:buFont typeface="Wingdings" charset="2"/>
              <a:buChar char="v"/>
            </a:pPr>
            <a:endParaRPr lang="pt-PT" dirty="0" smtClean="0">
              <a:solidFill>
                <a:srgbClr val="203A4E"/>
              </a:solidFill>
              <a:latin typeface="Arial Narrow"/>
              <a:cs typeface="Arial Narrow"/>
            </a:endParaRPr>
          </a:p>
          <a:p>
            <a:pPr algn="just">
              <a:buClr>
                <a:schemeClr val="accent1"/>
              </a:buClr>
              <a:buFont typeface="Wingdings" charset="2"/>
              <a:buChar char="v"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Os subtemas devem ser apresentados separadamente em pequenos capítulos</a:t>
            </a:r>
          </a:p>
          <a:p>
            <a:pPr algn="just">
              <a:buClr>
                <a:schemeClr val="accent1"/>
              </a:buClr>
              <a:buFont typeface="Wingdings" charset="2"/>
              <a:buChar char="v"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O texto deve ser claro e conciso</a:t>
            </a:r>
          </a:p>
          <a:p>
            <a:pPr algn="just">
              <a:buClr>
                <a:schemeClr val="accent1"/>
              </a:buClr>
              <a:buFont typeface="Wingdings" charset="2"/>
              <a:buChar char="v"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A linguagem deve ser </a:t>
            </a: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clara </a:t>
            </a:r>
          </a:p>
          <a:p>
            <a:pPr marL="0" indent="0" algn="just">
              <a:buClr>
                <a:schemeClr val="accent1"/>
              </a:buClr>
              <a:buNone/>
            </a:pPr>
            <a:r>
              <a:rPr lang="pt-PT" dirty="0">
                <a:solidFill>
                  <a:srgbClr val="203A4E"/>
                </a:solidFill>
                <a:latin typeface="Arial Narrow"/>
                <a:cs typeface="Arial Narrow"/>
              </a:rPr>
              <a:t> </a:t>
            </a: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   </a:t>
            </a: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e </a:t>
            </a: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sem erros ortográficos</a:t>
            </a:r>
          </a:p>
          <a:p>
            <a:pPr algn="just">
              <a:buClr>
                <a:schemeClr val="accent1"/>
              </a:buClr>
              <a:buFont typeface="Wingdings" charset="2"/>
              <a:buChar char="v"/>
            </a:pPr>
            <a:r>
              <a:rPr lang="pt-PT" dirty="0" smtClean="0">
                <a:solidFill>
                  <a:srgbClr val="203A4E"/>
                </a:solidFill>
                <a:latin typeface="Arial Narrow"/>
                <a:cs typeface="Arial Narrow"/>
              </a:rPr>
              <a:t>As ideias devem ser bem explicadas</a:t>
            </a:r>
          </a:p>
          <a:p>
            <a:pPr algn="just">
              <a:buClr>
                <a:schemeClr val="accent1"/>
              </a:buClr>
              <a:buFont typeface="Wingdings" charset="2"/>
              <a:buChar char="v"/>
            </a:pPr>
            <a:r>
              <a:rPr lang="pt-PT" dirty="0" smtClean="0">
                <a:solidFill>
                  <a:srgbClr val="FF0000"/>
                </a:solidFill>
                <a:latin typeface="Arial Narrow"/>
                <a:cs typeface="Arial Narrow"/>
              </a:rPr>
              <a:t>Não </a:t>
            </a:r>
            <a:r>
              <a:rPr lang="pt-PT" dirty="0" smtClean="0">
                <a:solidFill>
                  <a:srgbClr val="FF0000"/>
                </a:solidFill>
                <a:latin typeface="Arial Narrow"/>
                <a:cs typeface="Arial Narrow"/>
              </a:rPr>
              <a:t>podes copiar </a:t>
            </a:r>
            <a:r>
              <a:rPr lang="pt-PT" dirty="0" smtClean="0">
                <a:solidFill>
                  <a:srgbClr val="FF0000"/>
                </a:solidFill>
                <a:latin typeface="Arial Narrow"/>
                <a:cs typeface="Arial Narrow"/>
              </a:rPr>
              <a:t>textos já feitos</a:t>
            </a:r>
          </a:p>
          <a:p>
            <a:pPr algn="just"/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 descr="Garfield surpreso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733800"/>
            <a:ext cx="1746647" cy="20574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3194</TotalTime>
  <Words>484</Words>
  <Application>Microsoft Macintosh PowerPoint</Application>
  <PresentationFormat>On-screen Show (4:3)</PresentationFormat>
  <Paragraphs>136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Pushpin</vt:lpstr>
      <vt:lpstr> </vt:lpstr>
      <vt:lpstr>ESTRUTURA DO TRABALHO</vt:lpstr>
      <vt:lpstr>PLANIFICAÇÃO</vt:lpstr>
      <vt:lpstr>ELEMENTOS DA CAPA</vt:lpstr>
      <vt:lpstr>Exemplo de capa</vt:lpstr>
      <vt:lpstr>Exemplo da página de rosto</vt:lpstr>
      <vt:lpstr>índice</vt:lpstr>
      <vt:lpstr>INTRODUÇÃO</vt:lpstr>
      <vt:lpstr>DESENVOLVIMENTO</vt:lpstr>
      <vt:lpstr>CONCLUSÃO</vt:lpstr>
      <vt:lpstr>BIBLIOGRAFIA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AGRUPAMENTO DE ESCOLAS BRÁS GARCIA DE MASCARENHAS  BE/CRE </dc:title>
  <cp:lastModifiedBy>Susana Carvalho</cp:lastModifiedBy>
  <cp:revision>43</cp:revision>
  <dcterms:modified xsi:type="dcterms:W3CDTF">2015-01-24T21:19:04Z</dcterms:modified>
</cp:coreProperties>
</file>